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Proxima Nova"/>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1" Type="http://schemas.openxmlformats.org/officeDocument/2006/relationships/font" Target="fonts/ProximaNova-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ProximaNova-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ProximaNova-bold.fntdata"/><Relationship Id="rId14" Type="http://schemas.openxmlformats.org/officeDocument/2006/relationships/slide" Target="slides/slide8.xml"/><Relationship Id="rId58" Type="http://schemas.openxmlformats.org/officeDocument/2006/relationships/font" Target="fonts/ProximaNova-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96b3b74663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96b3b74663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96b90f0df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96b90f0df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96b90f0df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96b90f0df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96b90f0df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96b90f0df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96b90f0df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96b90f0df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602379f76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602379f76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602379f76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602379f76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602379f76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602379f76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602379f76a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602379f76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602379f76a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602379f76a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602379f76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602379f76a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602379f76a_0_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602379f76a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602379f76a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602379f76a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602379f76a_0_5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602379f76a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602379f76a_0_10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602379f76a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602379f76a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602379f76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602379f76a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602379f76a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602379f76a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602379f76a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602379f76a_1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602379f76a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602379f76a_1_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602379f76a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602379f76a_1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602379f76a_1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602379f76a_1_6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602379f76a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602379f76a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602379f76a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602379f76a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602379f76a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602379f76a_1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602379f76a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602379f76a_1_7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602379f76a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602379f76a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602379f76a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602379f76a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602379f76a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602379f76a_1_9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602379f76a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602379f76a_1_10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602379f76a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602379f76a_1_1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602379f76a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96b3b7466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96b3b7466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602379f76a_1_1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602379f76a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602379f76a_1_1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602379f76a_1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602379f76a_1_1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602379f76a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602379f76a_1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602379f76a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602379f76a_1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602379f76a_1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602379f76a_1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602379f76a_1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602379f76a_1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2602379f76a_1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602379f76a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2602379f76a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602379f76a_1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2602379f76a_1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d4400e73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d4400e73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602379f76a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602379f76a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cb9a3abeb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cb9a3abe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96b3b7466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96b3b7466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96b3b7466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96b3b7466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image" Target="../media/image13.png"/><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 Id="rId3"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image" Target="../media/image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 Id="rId3"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 Id="rId3" Type="http://schemas.openxmlformats.org/officeDocument/2006/relationships/image" Target="../media/image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 Id="rId3"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 Id="rId3" Type="http://schemas.openxmlformats.org/officeDocument/2006/relationships/image" Target="../media/image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 Id="rId3" Type="http://schemas.openxmlformats.org/officeDocument/2006/relationships/image" Target="../media/image1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Awan putih di depan langit biru tua bertabur bintang"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id" sz="6000"/>
              <a:t>Data Cube Technology</a:t>
            </a:r>
            <a:endParaRPr sz="6000"/>
          </a:p>
        </p:txBody>
      </p:sp>
      <p:sp>
        <p:nvSpPr>
          <p:cNvPr id="106" name="Google Shape;106;p25"/>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Presentasi Kelompok</a:t>
            </a:r>
            <a:endParaRPr/>
          </a:p>
        </p:txBody>
      </p:sp>
      <p:cxnSp>
        <p:nvCxnSpPr>
          <p:cNvPr id="107" name="Google Shape;107;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4"/>
          <p:cNvSpPr txBox="1"/>
          <p:nvPr>
            <p:ph type="title"/>
          </p:nvPr>
        </p:nvSpPr>
        <p:spPr>
          <a:xfrm>
            <a:off x="225950" y="1816950"/>
            <a:ext cx="41253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Konsep dasar dari data multidimensional</a:t>
            </a:r>
            <a:endParaRPr/>
          </a:p>
        </p:txBody>
      </p:sp>
      <p:sp>
        <p:nvSpPr>
          <p:cNvPr id="160" name="Google Shape;160;p3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id" sz="2400"/>
              <a:t>Data multidimensional adalah pengorganisasian data dalam bentuk yang mencakup beberapa dimensi atau atribut</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Dimensi</a:t>
            </a:r>
            <a:endParaRPr sz="3600"/>
          </a:p>
        </p:txBody>
      </p:sp>
      <p:sp>
        <p:nvSpPr>
          <p:cNvPr id="166" name="Google Shape;166;p35"/>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Dimensi adalah atribut atau kategori tertentu yang digunakan untuk mengklasifikasikan atau mengelompokkan data. Misalnya, dalam analisis penjualan, dimensi bisa mencakup waktu (bulan, tahun), produk (jenis produk), dan wilayah geografis.</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Fakta</a:t>
            </a:r>
            <a:endParaRPr sz="3600"/>
          </a:p>
        </p:txBody>
      </p:sp>
      <p:sp>
        <p:nvSpPr>
          <p:cNvPr id="172" name="Google Shape;172;p3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Fakta adalah data aktual yang ingin dianalisis. Ini adalah nilai atau matrix yang diukur atau diamati dalam konteks data multidimensional. Misalnya, fakta dalam analisis penjualan bisa berupa jumlah penjualan atau pendapatan.</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Hierarki</a:t>
            </a:r>
            <a:endParaRPr sz="3600"/>
          </a:p>
        </p:txBody>
      </p:sp>
      <p:sp>
        <p:nvSpPr>
          <p:cNvPr id="178" name="Google Shape;178;p37"/>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Hierarki adalah hubungan hirarkis antara elemen dalam dimensi. Sebagai contoh, dimensi waktu dapat memiliki hierarki yang melibatkan tahun, kuartal, bulan, dan hari.</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Operasi OLAP</a:t>
            </a:r>
            <a:endParaRPr sz="3600"/>
          </a:p>
        </p:txBody>
      </p:sp>
      <p:sp>
        <p:nvSpPr>
          <p:cNvPr id="184" name="Google Shape;184;p38"/>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OLAP (Online Analytical Processing) adalah kumpulan operasi yang digunakan untuk menganalisis data multidimensional. Ini termasuk operasi slicing (memilih satu layer dari Cube), dicing (mengiris Cube dalam dua dimensi), dan pivoting (mengubah orientasi Cube).</a:t>
            </a: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9"/>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id" sz="4400"/>
              <a:t>MANFAAT</a:t>
            </a:r>
            <a:r>
              <a:rPr b="1" lang="id" sz="4400"/>
              <a:t> DATA CUBE TECHNOLOGY</a:t>
            </a:r>
            <a:endParaRPr sz="4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Bisnis</a:t>
            </a:r>
            <a:endParaRPr sz="3600"/>
          </a:p>
        </p:txBody>
      </p:sp>
      <p:sp>
        <p:nvSpPr>
          <p:cNvPr id="195" name="Google Shape;195;p40"/>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400"/>
              <a:t>Data Cube memungkinkan perusahaan untuk menganalisis penjualan berdasarkan berbagai dimensi seperti waktu, produk, dan wilayah, sehingga membantu dalam mengidentifikasi tren penjualan dan peluang pasar.</a:t>
            </a:r>
            <a:endParaRPr sz="2400"/>
          </a:p>
          <a:p>
            <a:pPr indent="0" lvl="0" marL="0" rtl="0" algn="l">
              <a:spcBef>
                <a:spcPts val="1600"/>
              </a:spcBef>
              <a:spcAft>
                <a:spcPts val="0"/>
              </a:spcAft>
              <a:buNone/>
            </a:pPr>
            <a:r>
              <a:t/>
            </a:r>
            <a:endParaRPr sz="2400"/>
          </a:p>
          <a:p>
            <a:pPr indent="0" lvl="0" marL="0" rtl="0" algn="l">
              <a:spcBef>
                <a:spcPts val="1600"/>
              </a:spcBef>
              <a:spcAft>
                <a:spcPts val="1600"/>
              </a:spcAft>
              <a:buNone/>
            </a:pPr>
            <a:r>
              <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Analisis Data</a:t>
            </a:r>
            <a:endParaRPr sz="3600"/>
          </a:p>
        </p:txBody>
      </p:sp>
      <p:sp>
        <p:nvSpPr>
          <p:cNvPr id="201" name="Google Shape;201;p41"/>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Data Cube memungkinkan analis data untuk mengeksplorasi data dengan lebih mendalam, menemukan hubungan yang tersembunyi, dan mengidentifikasi pola yang mungkin tidak terdeteksi dengan data datar.</a:t>
            </a:r>
            <a:endParaRPr sz="2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Pengambilan Keputusan</a:t>
            </a:r>
            <a:endParaRPr sz="3600"/>
          </a:p>
        </p:txBody>
      </p:sp>
      <p:sp>
        <p:nvSpPr>
          <p:cNvPr id="207" name="Google Shape;207;p42"/>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400"/>
              <a:t>Data Cube memungkinkan pengambilan keputusan yang cepat karena memungkinkan akses instan ke data yang relevan dan kemampuan untuk melihat data dari berbagai sudut pandang.</a:t>
            </a:r>
            <a:endParaRPr sz="2400"/>
          </a:p>
          <a:p>
            <a:pPr indent="0" lvl="0" marL="0" rtl="0" algn="l">
              <a:spcBef>
                <a:spcPts val="1600"/>
              </a:spcBef>
              <a:spcAft>
                <a:spcPts val="0"/>
              </a:spcAft>
              <a:buNone/>
            </a:pPr>
            <a:r>
              <a:t/>
            </a:r>
            <a:endParaRPr sz="2400"/>
          </a:p>
          <a:p>
            <a:pPr indent="0" lvl="0" marL="0" rtl="0" algn="l">
              <a:spcBef>
                <a:spcPts val="1600"/>
              </a:spcBef>
              <a:spcAft>
                <a:spcPts val="1600"/>
              </a:spcAft>
              <a:buNone/>
            </a:pPr>
            <a:r>
              <a:t/>
            </a: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43"/>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id" sz="4400"/>
              <a:t>ARSITEKTUR DATA CUBE : MULTIDIMENSIONAL DATA MODEL</a:t>
            </a:r>
            <a:endParaRPr sz="4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Anggota Kelompok</a:t>
            </a:r>
            <a:endParaRPr sz="3600"/>
          </a:p>
        </p:txBody>
      </p:sp>
      <p:sp>
        <p:nvSpPr>
          <p:cNvPr id="113" name="Google Shape;113;p26"/>
          <p:cNvSpPr txBox="1"/>
          <p:nvPr>
            <p:ph idx="1" type="body"/>
          </p:nvPr>
        </p:nvSpPr>
        <p:spPr>
          <a:xfrm>
            <a:off x="311700" y="1262400"/>
            <a:ext cx="8520600" cy="2618700"/>
          </a:xfrm>
          <a:prstGeom prst="rect">
            <a:avLst/>
          </a:prstGeom>
        </p:spPr>
        <p:txBody>
          <a:bodyPr anchorCtr="0" anchor="t" bIns="91425" lIns="91425" spcFirstLastPara="1" rIns="91425" wrap="square" tIns="91425">
            <a:noAutofit/>
          </a:bodyPr>
          <a:lstStyle/>
          <a:p>
            <a:pPr indent="-381000" lvl="0" marL="457200" rtl="0" algn="l">
              <a:lnSpc>
                <a:spcPct val="150000"/>
              </a:lnSpc>
              <a:spcBef>
                <a:spcPts val="0"/>
              </a:spcBef>
              <a:spcAft>
                <a:spcPts val="0"/>
              </a:spcAft>
              <a:buSzPts val="2400"/>
              <a:buChar char="-"/>
            </a:pPr>
            <a:r>
              <a:rPr lang="id" sz="2400"/>
              <a:t>5210411132 Ibrahim Al Anshor</a:t>
            </a:r>
            <a:endParaRPr sz="2400"/>
          </a:p>
          <a:p>
            <a:pPr indent="-381000" lvl="0" marL="457200" rtl="0" algn="l">
              <a:lnSpc>
                <a:spcPct val="150000"/>
              </a:lnSpc>
              <a:spcBef>
                <a:spcPts val="0"/>
              </a:spcBef>
              <a:spcAft>
                <a:spcPts val="0"/>
              </a:spcAft>
              <a:buSzPts val="2400"/>
              <a:buChar char="-"/>
            </a:pPr>
            <a:r>
              <a:rPr lang="id" sz="2400"/>
              <a:t>5200411498 </a:t>
            </a:r>
            <a:r>
              <a:rPr lang="id" sz="2400"/>
              <a:t>Rabbali Afdhal Yasyfiya</a:t>
            </a:r>
            <a:endParaRPr sz="2400"/>
          </a:p>
          <a:p>
            <a:pPr indent="-381000" lvl="0" marL="457200" rtl="0" algn="l">
              <a:lnSpc>
                <a:spcPct val="150000"/>
              </a:lnSpc>
              <a:spcBef>
                <a:spcPts val="0"/>
              </a:spcBef>
              <a:spcAft>
                <a:spcPts val="0"/>
              </a:spcAft>
              <a:buSzPts val="2400"/>
              <a:buChar char="-"/>
            </a:pPr>
            <a:r>
              <a:rPr lang="id" sz="2400"/>
              <a:t>5210411106 Ahmad Halim Faizal Zidan</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Multidimensional Data Model</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
        <p:nvSpPr>
          <p:cNvPr id="218" name="Google Shape;218;p44"/>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400"/>
              <a:t>Kita biasanya menganggap kubus sebagai struktur geometri 3 Dimensi, dalam pengolahan data, data cube adalah </a:t>
            </a:r>
            <a:r>
              <a:rPr b="1" lang="id" sz="2400"/>
              <a:t>n-dimensi</a:t>
            </a:r>
            <a:r>
              <a:rPr lang="id" sz="2400"/>
              <a:t>.</a:t>
            </a:r>
            <a:endParaRPr sz="2400"/>
          </a:p>
          <a:p>
            <a:pPr indent="0" lvl="0" marL="0" rtl="0" algn="l">
              <a:spcBef>
                <a:spcPts val="1600"/>
              </a:spcBef>
              <a:spcAft>
                <a:spcPts val="0"/>
              </a:spcAft>
              <a:buNone/>
            </a:pPr>
            <a:r>
              <a:rPr lang="id" sz="2400"/>
              <a:t>Untuk memahami data cube dan model data multidimensional dengan lebih baik, mari kita mulai dengan melihat data cube 2 Dimensi sederhana yang sebenarnya adalah tabel atau spreadsheet untuk data penjualan dari </a:t>
            </a:r>
            <a:r>
              <a:rPr i="1" lang="id" sz="2400"/>
              <a:t>AllElectronics</a:t>
            </a:r>
            <a:r>
              <a:rPr lang="id" sz="2400"/>
              <a:t>.</a:t>
            </a:r>
            <a:endParaRPr sz="2400"/>
          </a:p>
          <a:p>
            <a:pPr indent="0" lvl="0" marL="0" rtl="0" algn="l">
              <a:spcBef>
                <a:spcPts val="1600"/>
              </a:spcBef>
              <a:spcAft>
                <a:spcPts val="1600"/>
              </a:spcAft>
              <a:buNone/>
            </a:pPr>
            <a:r>
              <a:t/>
            </a:r>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45"/>
          <p:cNvSpPr txBox="1"/>
          <p:nvPr>
            <p:ph idx="4294967295" type="title"/>
          </p:nvPr>
        </p:nvSpPr>
        <p:spPr>
          <a:xfrm>
            <a:off x="311700" y="445025"/>
            <a:ext cx="4084500" cy="73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Data 2D</a:t>
            </a:r>
            <a:endParaRPr sz="3600"/>
          </a:p>
        </p:txBody>
      </p:sp>
      <p:sp>
        <p:nvSpPr>
          <p:cNvPr id="224" name="Google Shape;224;p45"/>
          <p:cNvSpPr txBox="1"/>
          <p:nvPr>
            <p:ph idx="4294967295" type="body"/>
          </p:nvPr>
        </p:nvSpPr>
        <p:spPr>
          <a:xfrm>
            <a:off x="311700" y="1410525"/>
            <a:ext cx="4084500" cy="31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a:t>
            </a:r>
            <a:r>
              <a:rPr lang="id"/>
              <a:t>ata penjualan AllElectronics untuk barang yang terjual per kuartal di kota Vancouver.</a:t>
            </a:r>
            <a:endParaRPr/>
          </a:p>
          <a:p>
            <a:pPr indent="0" lvl="0" marL="0" rtl="0" algn="l">
              <a:spcBef>
                <a:spcPts val="1600"/>
              </a:spcBef>
              <a:spcAft>
                <a:spcPts val="1600"/>
              </a:spcAft>
              <a:buNone/>
            </a:pPr>
            <a:r>
              <a:rPr lang="id"/>
              <a:t>Dalam representasi 2-D ini, penjualan untuk Vancouver ditampilkan sehubungan dengan dimensi waktu (diorganisir dalam kuartal) dan dimensi item (diorganisir berdasarkan jenis item yang dijual)</a:t>
            </a:r>
            <a:endParaRPr/>
          </a:p>
        </p:txBody>
      </p:sp>
      <p:pic>
        <p:nvPicPr>
          <p:cNvPr id="225" name="Google Shape;225;p45"/>
          <p:cNvPicPr preferRelativeResize="0"/>
          <p:nvPr/>
        </p:nvPicPr>
        <p:blipFill>
          <a:blip r:embed="rId3">
            <a:alphaModFix/>
          </a:blip>
          <a:stretch>
            <a:fillRect/>
          </a:stretch>
        </p:blipFill>
        <p:spPr>
          <a:xfrm>
            <a:off x="4668500" y="1497588"/>
            <a:ext cx="4137150" cy="2148325"/>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Multidimensional Data Model</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
        <p:nvSpPr>
          <p:cNvPr id="231" name="Google Shape;231;p4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400"/>
              <a:t>Sekarang, anggaplah kita ingin melihat data penjualan dengan dimensi ketiga.</a:t>
            </a:r>
            <a:endParaRPr sz="2400"/>
          </a:p>
          <a:p>
            <a:pPr indent="0" lvl="0" marL="0" rtl="0" algn="l">
              <a:spcBef>
                <a:spcPts val="1600"/>
              </a:spcBef>
              <a:spcAft>
                <a:spcPts val="0"/>
              </a:spcAft>
              <a:buNone/>
            </a:pPr>
            <a:r>
              <a:rPr lang="id" sz="2400"/>
              <a:t>Misalnya, kita ingin melihat data berdasarkan waktu dan item, serta lokasi, untuk kota-kota Chicago, New York, Toronto, dan Vancouver.</a:t>
            </a:r>
            <a:endParaRPr sz="2400"/>
          </a:p>
          <a:p>
            <a:pPr indent="0" lvl="0" marL="0" rtl="0" algn="l">
              <a:spcBef>
                <a:spcPts val="1600"/>
              </a:spcBef>
              <a:spcAft>
                <a:spcPts val="0"/>
              </a:spcAft>
              <a:buNone/>
            </a:pPr>
            <a:r>
              <a:t/>
            </a:r>
            <a:endParaRPr sz="2400"/>
          </a:p>
          <a:p>
            <a:pPr indent="0" lvl="0" marL="0" rtl="0" algn="l">
              <a:spcBef>
                <a:spcPts val="1600"/>
              </a:spcBef>
              <a:spcAft>
                <a:spcPts val="0"/>
              </a:spcAft>
              <a:buNone/>
            </a:pPr>
            <a:r>
              <a:t/>
            </a:r>
            <a:endParaRPr sz="2400"/>
          </a:p>
          <a:p>
            <a:pPr indent="0" lvl="0" marL="0" rtl="0" algn="l">
              <a:spcBef>
                <a:spcPts val="1600"/>
              </a:spcBef>
              <a:spcAft>
                <a:spcPts val="1600"/>
              </a:spcAft>
              <a:buNone/>
            </a:pPr>
            <a:r>
              <a:t/>
            </a:r>
            <a:endParaRPr sz="24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47"/>
          <p:cNvSpPr txBox="1"/>
          <p:nvPr>
            <p:ph idx="4294967295" type="title"/>
          </p:nvPr>
        </p:nvSpPr>
        <p:spPr>
          <a:xfrm>
            <a:off x="311700" y="445025"/>
            <a:ext cx="4084500" cy="73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Data 3D</a:t>
            </a:r>
            <a:endParaRPr sz="3600"/>
          </a:p>
        </p:txBody>
      </p:sp>
      <p:sp>
        <p:nvSpPr>
          <p:cNvPr id="237" name="Google Shape;237;p47"/>
          <p:cNvSpPr txBox="1"/>
          <p:nvPr>
            <p:ph idx="4294967295" type="body"/>
          </p:nvPr>
        </p:nvSpPr>
        <p:spPr>
          <a:xfrm>
            <a:off x="311700" y="1410525"/>
            <a:ext cx="4084500" cy="31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a:t>
            </a:r>
            <a:r>
              <a:rPr lang="id"/>
              <a:t>ita dapat menampilkan data n-dimensi apa pun sebagai serangkaian "kubus" (n-1)-dimensi.</a:t>
            </a:r>
            <a:endParaRPr/>
          </a:p>
          <a:p>
            <a:pPr indent="0" lvl="0" marL="0" rtl="0" algn="l">
              <a:spcBef>
                <a:spcPts val="1600"/>
              </a:spcBef>
              <a:spcAft>
                <a:spcPts val="1600"/>
              </a:spcAft>
              <a:buNone/>
            </a:pPr>
            <a:r>
              <a:rPr lang="id"/>
              <a:t>Hal penting yang perlu diingat adalah bahwa data cube adalah n-dimensi dan tidak membatasi data pada 3-D.</a:t>
            </a:r>
            <a:endParaRPr/>
          </a:p>
        </p:txBody>
      </p:sp>
      <p:pic>
        <p:nvPicPr>
          <p:cNvPr id="238" name="Google Shape;238;p47"/>
          <p:cNvPicPr preferRelativeResize="0"/>
          <p:nvPr/>
        </p:nvPicPr>
        <p:blipFill>
          <a:blip r:embed="rId3">
            <a:alphaModFix/>
          </a:blip>
          <a:stretch>
            <a:fillRect/>
          </a:stretch>
        </p:blipFill>
        <p:spPr>
          <a:xfrm>
            <a:off x="4668500" y="1584175"/>
            <a:ext cx="4137150" cy="1975156"/>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8"/>
          <p:cNvSpPr txBox="1"/>
          <p:nvPr>
            <p:ph idx="4294967295" type="title"/>
          </p:nvPr>
        </p:nvSpPr>
        <p:spPr>
          <a:xfrm>
            <a:off x="311700" y="1248163"/>
            <a:ext cx="4084500" cy="73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Representasi 3D Data Cube</a:t>
            </a:r>
            <a:endParaRPr sz="3600"/>
          </a:p>
        </p:txBody>
      </p:sp>
      <p:sp>
        <p:nvSpPr>
          <p:cNvPr id="244" name="Google Shape;244;p48"/>
          <p:cNvSpPr txBox="1"/>
          <p:nvPr>
            <p:ph idx="4294967295" type="body"/>
          </p:nvPr>
        </p:nvSpPr>
        <p:spPr>
          <a:xfrm>
            <a:off x="311700" y="2708238"/>
            <a:ext cx="4084500" cy="1187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a:t>Secara konseptual, kita juga dapat merepresentasikan data yang sama dalam bentuk data cube 3D.</a:t>
            </a:r>
            <a:endParaRPr/>
          </a:p>
        </p:txBody>
      </p:sp>
      <p:pic>
        <p:nvPicPr>
          <p:cNvPr id="245" name="Google Shape;245;p48"/>
          <p:cNvPicPr preferRelativeResize="0"/>
          <p:nvPr/>
        </p:nvPicPr>
        <p:blipFill>
          <a:blip r:embed="rId3">
            <a:alphaModFix/>
          </a:blip>
          <a:stretch>
            <a:fillRect/>
          </a:stretch>
        </p:blipFill>
        <p:spPr>
          <a:xfrm>
            <a:off x="5142425" y="977100"/>
            <a:ext cx="3189300" cy="31893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9"/>
          <p:cNvSpPr txBox="1"/>
          <p:nvPr>
            <p:ph idx="4294967295" type="title"/>
          </p:nvPr>
        </p:nvSpPr>
        <p:spPr>
          <a:xfrm>
            <a:off x="311700" y="1248163"/>
            <a:ext cx="4084500" cy="73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Lattice Cuboid</a:t>
            </a:r>
            <a:endParaRPr sz="3600"/>
          </a:p>
        </p:txBody>
      </p:sp>
      <p:sp>
        <p:nvSpPr>
          <p:cNvPr id="251" name="Google Shape;251;p49"/>
          <p:cNvSpPr txBox="1"/>
          <p:nvPr>
            <p:ph idx="4294967295" type="body"/>
          </p:nvPr>
        </p:nvSpPr>
        <p:spPr>
          <a:xfrm>
            <a:off x="311700" y="2174100"/>
            <a:ext cx="3942300" cy="11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id"/>
              <a:t>L</a:t>
            </a:r>
            <a:r>
              <a:rPr i="1" lang="id"/>
              <a:t>attice cuboid</a:t>
            </a:r>
            <a:r>
              <a:rPr lang="id"/>
              <a:t> yang menciptakan data cube 4-D untuk dimensi waktu, item, lokasi, dan pemasok. Setiap cuboid mewakili tingkat ringkasan yang berbeda.</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252" name="Google Shape;252;p49"/>
          <p:cNvPicPr preferRelativeResize="0"/>
          <p:nvPr/>
        </p:nvPicPr>
        <p:blipFill>
          <a:blip r:embed="rId3">
            <a:alphaModFix/>
          </a:blip>
          <a:stretch>
            <a:fillRect/>
          </a:stretch>
        </p:blipFill>
        <p:spPr>
          <a:xfrm>
            <a:off x="4572000" y="1491726"/>
            <a:ext cx="4159151" cy="2160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5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id" sz="4400"/>
              <a:t>SKEMA UNTUK MULTIDIMENSIONAL DATA MODEL</a:t>
            </a:r>
            <a:endParaRPr sz="4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Skema</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
        <p:nvSpPr>
          <p:cNvPr id="263" name="Google Shape;263;p51"/>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400"/>
              <a:t>Skema pada data warehouse adalah struktur organisasi data yang menentukan bagaimana data disimpan, diatur, dan dihubungkan. Ini mencakup bagaimana tabel-tabel data dan relasinya dirancang untuk mendukung analisis dan pelaporan bisnis. Skema ini mencakup tabel fakta yang berisi data bisnis inti dan tabel dimensi yang menyediakan konteks terhadap data fakta.</a:t>
            </a:r>
            <a:endParaRPr sz="2400"/>
          </a:p>
          <a:p>
            <a:pPr indent="0" lvl="0" marL="0" rtl="0" algn="l">
              <a:spcBef>
                <a:spcPts val="1600"/>
              </a:spcBef>
              <a:spcAft>
                <a:spcPts val="1600"/>
              </a:spcAft>
              <a:buNone/>
            </a:pPr>
            <a:r>
              <a:t/>
            </a:r>
            <a:endParaRPr sz="24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52"/>
          <p:cNvPicPr preferRelativeResize="0"/>
          <p:nvPr/>
        </p:nvPicPr>
        <p:blipFill>
          <a:blip r:embed="rId3">
            <a:alphaModFix/>
          </a:blip>
          <a:stretch>
            <a:fillRect/>
          </a:stretch>
        </p:blipFill>
        <p:spPr>
          <a:xfrm>
            <a:off x="4760250" y="1150608"/>
            <a:ext cx="4171950" cy="2867025"/>
          </a:xfrm>
          <a:prstGeom prst="rect">
            <a:avLst/>
          </a:prstGeom>
          <a:noFill/>
          <a:ln>
            <a:noFill/>
          </a:ln>
        </p:spPr>
      </p:pic>
      <p:sp>
        <p:nvSpPr>
          <p:cNvPr id="269" name="Google Shape;269;p52"/>
          <p:cNvSpPr txBox="1"/>
          <p:nvPr>
            <p:ph idx="4294967295" type="title"/>
          </p:nvPr>
        </p:nvSpPr>
        <p:spPr>
          <a:xfrm>
            <a:off x="311700" y="709050"/>
            <a:ext cx="3890100" cy="372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Star Schema</a:t>
            </a:r>
            <a:endParaRPr sz="3200"/>
          </a:p>
          <a:p>
            <a:pPr indent="0" lvl="0" marL="0" rtl="0" algn="l">
              <a:lnSpc>
                <a:spcPct val="115000"/>
              </a:lnSpc>
              <a:spcBef>
                <a:spcPts val="1600"/>
              </a:spcBef>
              <a:spcAft>
                <a:spcPts val="0"/>
              </a:spcAft>
              <a:buNone/>
            </a:pPr>
            <a:r>
              <a:rPr lang="id" sz="1800">
                <a:solidFill>
                  <a:schemeClr val="accent3"/>
                </a:solidFill>
              </a:rPr>
              <a:t>Setiap dimensi direpresentasikan dengan hanya satu tabel dimensi.</a:t>
            </a:r>
            <a:endParaRPr sz="1800">
              <a:solidFill>
                <a:schemeClr val="accent3"/>
              </a:solidFill>
            </a:endParaRPr>
          </a:p>
          <a:p>
            <a:pPr indent="0" lvl="0" marL="0" rtl="0" algn="l">
              <a:lnSpc>
                <a:spcPct val="115000"/>
              </a:lnSpc>
              <a:spcBef>
                <a:spcPts val="1600"/>
              </a:spcBef>
              <a:spcAft>
                <a:spcPts val="0"/>
              </a:spcAft>
              <a:buNone/>
            </a:pPr>
            <a:r>
              <a:rPr lang="id" sz="1800">
                <a:solidFill>
                  <a:schemeClr val="accent3"/>
                </a:solidFill>
              </a:rPr>
              <a:t>Tabel dimensi ini berisi sekumpulan atribut.</a:t>
            </a:r>
            <a:endParaRPr sz="1800">
              <a:solidFill>
                <a:schemeClr val="accent3"/>
              </a:solidFill>
            </a:endParaRPr>
          </a:p>
          <a:p>
            <a:pPr indent="0" lvl="0" marL="0" rtl="0" algn="l">
              <a:lnSpc>
                <a:spcPct val="115000"/>
              </a:lnSpc>
              <a:spcBef>
                <a:spcPts val="1600"/>
              </a:spcBef>
              <a:spcAft>
                <a:spcPts val="1600"/>
              </a:spcAft>
              <a:buNone/>
            </a:pPr>
            <a:r>
              <a:rPr lang="id" sz="1800">
                <a:solidFill>
                  <a:schemeClr val="accent3"/>
                </a:solidFill>
              </a:rPr>
              <a:t>Tabel fakta di tengah. Tabel ini berisi kunci untuk masing-masing dari empat dimensi, juga berisi atribut jumlah penjualan dalam dolar dan unit yang terjual.</a:t>
            </a:r>
            <a:endParaRPr sz="1800">
              <a:solidFill>
                <a:schemeClr val="accent3"/>
              </a:solidFill>
            </a:endParaRPr>
          </a:p>
        </p:txBody>
      </p:sp>
      <p:pic>
        <p:nvPicPr>
          <p:cNvPr id="270" name="Google Shape;270;p52"/>
          <p:cNvPicPr preferRelativeResize="0"/>
          <p:nvPr/>
        </p:nvPicPr>
        <p:blipFill>
          <a:blip r:embed="rId4">
            <a:alphaModFix/>
          </a:blip>
          <a:stretch>
            <a:fillRect/>
          </a:stretch>
        </p:blipFill>
        <p:spPr>
          <a:xfrm>
            <a:off x="4845975" y="1152525"/>
            <a:ext cx="4000500" cy="2838450"/>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53"/>
          <p:cNvPicPr preferRelativeResize="0"/>
          <p:nvPr/>
        </p:nvPicPr>
        <p:blipFill>
          <a:blip r:embed="rId3">
            <a:alphaModFix/>
          </a:blip>
          <a:stretch>
            <a:fillRect/>
          </a:stretch>
        </p:blipFill>
        <p:spPr>
          <a:xfrm>
            <a:off x="4661300" y="1186920"/>
            <a:ext cx="4171950" cy="2867025"/>
          </a:xfrm>
          <a:prstGeom prst="rect">
            <a:avLst/>
          </a:prstGeom>
          <a:noFill/>
          <a:ln cap="flat" cmpd="sng" w="9525">
            <a:solidFill>
              <a:srgbClr val="000000"/>
            </a:solidFill>
            <a:prstDash val="solid"/>
            <a:round/>
            <a:headEnd len="sm" w="sm" type="none"/>
            <a:tailEnd len="sm" w="sm" type="none"/>
          </a:ln>
        </p:spPr>
      </p:pic>
      <p:sp>
        <p:nvSpPr>
          <p:cNvPr id="276" name="Google Shape;276;p53"/>
          <p:cNvSpPr txBox="1"/>
          <p:nvPr>
            <p:ph idx="4294967295" type="title"/>
          </p:nvPr>
        </p:nvSpPr>
        <p:spPr>
          <a:xfrm>
            <a:off x="311700" y="1152525"/>
            <a:ext cx="3890100" cy="29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Snowflake Schema</a:t>
            </a:r>
            <a:endParaRPr sz="3200"/>
          </a:p>
          <a:p>
            <a:pPr indent="0" lvl="0" marL="0" rtl="0" algn="l">
              <a:lnSpc>
                <a:spcPct val="115000"/>
              </a:lnSpc>
              <a:spcBef>
                <a:spcPts val="1600"/>
              </a:spcBef>
              <a:spcAft>
                <a:spcPts val="0"/>
              </a:spcAft>
              <a:buNone/>
            </a:pPr>
            <a:r>
              <a:rPr lang="id" sz="1800">
                <a:solidFill>
                  <a:schemeClr val="accent3"/>
                </a:solidFill>
              </a:rPr>
              <a:t>Tabel dimensi dalam bentuk yang dinormalisasi.</a:t>
            </a:r>
            <a:endParaRPr sz="1800">
              <a:solidFill>
                <a:schemeClr val="accent3"/>
              </a:solidFill>
            </a:endParaRPr>
          </a:p>
          <a:p>
            <a:pPr indent="0" lvl="0" marL="0" rtl="0" algn="l">
              <a:lnSpc>
                <a:spcPct val="115000"/>
              </a:lnSpc>
              <a:spcBef>
                <a:spcPts val="1600"/>
              </a:spcBef>
              <a:spcAft>
                <a:spcPts val="0"/>
              </a:spcAft>
              <a:buNone/>
            </a:pPr>
            <a:r>
              <a:rPr lang="id" sz="1800">
                <a:solidFill>
                  <a:schemeClr val="accent3"/>
                </a:solidFill>
              </a:rPr>
              <a:t>Sekarang tabel dimensi item berisi atribut-atribut item_key, item_name, tipe, merek, dan supplier-key.</a:t>
            </a:r>
            <a:endParaRPr sz="1800">
              <a:solidFill>
                <a:schemeClr val="accent3"/>
              </a:solidFill>
            </a:endParaRPr>
          </a:p>
          <a:p>
            <a:pPr indent="0" lvl="0" marL="0" rtl="0" algn="l">
              <a:lnSpc>
                <a:spcPct val="115000"/>
              </a:lnSpc>
              <a:spcBef>
                <a:spcPts val="1600"/>
              </a:spcBef>
              <a:spcAft>
                <a:spcPts val="1600"/>
              </a:spcAft>
              <a:buNone/>
            </a:pPr>
            <a:r>
              <a:rPr lang="id" sz="1800">
                <a:solidFill>
                  <a:schemeClr val="accent3"/>
                </a:solidFill>
              </a:rPr>
              <a:t>Supplier key terhubung ke tabel dimensi supplier. Tabel dimensi supplier berisi atribut-atribut supplier_key dan supplier_type.</a:t>
            </a:r>
            <a:endParaRPr sz="1800">
              <a:solidFill>
                <a:schemeClr val="accent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Topik Pembahasan</a:t>
            </a:r>
            <a:endParaRPr sz="3600"/>
          </a:p>
        </p:txBody>
      </p:sp>
      <p:sp>
        <p:nvSpPr>
          <p:cNvPr id="119" name="Google Shape;119;p27"/>
          <p:cNvSpPr txBox="1"/>
          <p:nvPr>
            <p:ph idx="1" type="body"/>
          </p:nvPr>
        </p:nvSpPr>
        <p:spPr>
          <a:xfrm>
            <a:off x="311700" y="1262400"/>
            <a:ext cx="8520600" cy="2618700"/>
          </a:xfrm>
          <a:prstGeom prst="rect">
            <a:avLst/>
          </a:prstGeom>
        </p:spPr>
        <p:txBody>
          <a:bodyPr anchorCtr="0" anchor="t" bIns="91425" lIns="91425" spcFirstLastPara="1" rIns="91425" wrap="square" tIns="91425">
            <a:noAutofit/>
          </a:bodyPr>
          <a:lstStyle/>
          <a:p>
            <a:pPr indent="-381000" lvl="0" marL="457200" rtl="0" algn="l">
              <a:lnSpc>
                <a:spcPct val="150000"/>
              </a:lnSpc>
              <a:spcBef>
                <a:spcPts val="0"/>
              </a:spcBef>
              <a:spcAft>
                <a:spcPts val="0"/>
              </a:spcAft>
              <a:buSzPts val="2400"/>
              <a:buChar char="-"/>
            </a:pPr>
            <a:r>
              <a:rPr lang="id" sz="2400"/>
              <a:t>Mengenal dan Manfaat Data Cube Technology</a:t>
            </a:r>
            <a:endParaRPr sz="2400"/>
          </a:p>
          <a:p>
            <a:pPr indent="-381000" lvl="0" marL="457200" rtl="0" algn="l">
              <a:lnSpc>
                <a:spcPct val="150000"/>
              </a:lnSpc>
              <a:spcBef>
                <a:spcPts val="0"/>
              </a:spcBef>
              <a:spcAft>
                <a:spcPts val="0"/>
              </a:spcAft>
              <a:buSzPts val="2400"/>
              <a:buChar char="-"/>
            </a:pPr>
            <a:r>
              <a:rPr lang="id" sz="2400"/>
              <a:t>Arsitektur Data Cube : Multidimensional Data Model</a:t>
            </a:r>
            <a:endParaRPr sz="2400"/>
          </a:p>
          <a:p>
            <a:pPr indent="-381000" lvl="0" marL="457200" rtl="0" algn="l">
              <a:lnSpc>
                <a:spcPct val="150000"/>
              </a:lnSpc>
              <a:spcBef>
                <a:spcPts val="0"/>
              </a:spcBef>
              <a:spcAft>
                <a:spcPts val="0"/>
              </a:spcAft>
              <a:buSzPts val="2400"/>
              <a:buChar char="-"/>
            </a:pPr>
            <a:r>
              <a:rPr lang="id" sz="2400"/>
              <a:t>Skema Untuk Multidimensional Data Model</a:t>
            </a:r>
            <a:endParaRPr sz="2400"/>
          </a:p>
          <a:p>
            <a:pPr indent="-381000" lvl="0" marL="457200" rtl="0" algn="l">
              <a:lnSpc>
                <a:spcPct val="150000"/>
              </a:lnSpc>
              <a:spcBef>
                <a:spcPts val="0"/>
              </a:spcBef>
              <a:spcAft>
                <a:spcPts val="0"/>
              </a:spcAft>
              <a:buSzPts val="2400"/>
              <a:buChar char="-"/>
            </a:pPr>
            <a:r>
              <a:rPr lang="id" sz="2400"/>
              <a:t>Hirarki Konsep</a:t>
            </a:r>
            <a:endParaRPr sz="2400"/>
          </a:p>
          <a:p>
            <a:pPr indent="-381000" lvl="0" marL="457200" rtl="0" algn="l">
              <a:lnSpc>
                <a:spcPct val="150000"/>
              </a:lnSpc>
              <a:spcBef>
                <a:spcPts val="0"/>
              </a:spcBef>
              <a:spcAft>
                <a:spcPts val="0"/>
              </a:spcAft>
              <a:buSzPts val="2400"/>
              <a:buChar char="-"/>
            </a:pPr>
            <a:r>
              <a:rPr lang="id" sz="2400"/>
              <a:t>OLAP (Online Analytical Processing)</a:t>
            </a:r>
            <a:endParaRPr sz="2400"/>
          </a:p>
          <a:p>
            <a:pPr indent="-381000" lvl="0" marL="457200" rtl="0" algn="l">
              <a:lnSpc>
                <a:spcPct val="150000"/>
              </a:lnSpc>
              <a:spcBef>
                <a:spcPts val="0"/>
              </a:spcBef>
              <a:spcAft>
                <a:spcPts val="0"/>
              </a:spcAft>
              <a:buSzPts val="2400"/>
              <a:buChar char="-"/>
            </a:pPr>
            <a:r>
              <a:rPr lang="id" sz="2400"/>
              <a:t>Implementasi Nyata Data Cube Technology</a:t>
            </a:r>
            <a:endParaRPr sz="2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54"/>
          <p:cNvSpPr txBox="1"/>
          <p:nvPr>
            <p:ph idx="4294967295" type="title"/>
          </p:nvPr>
        </p:nvSpPr>
        <p:spPr>
          <a:xfrm>
            <a:off x="311700" y="1152525"/>
            <a:ext cx="3890100" cy="29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Fact Constellation Schema</a:t>
            </a:r>
            <a:endParaRPr sz="3200"/>
          </a:p>
          <a:p>
            <a:pPr indent="0" lvl="0" marL="0" rtl="0" algn="l">
              <a:lnSpc>
                <a:spcPct val="115000"/>
              </a:lnSpc>
              <a:spcBef>
                <a:spcPts val="1600"/>
              </a:spcBef>
              <a:spcAft>
                <a:spcPts val="0"/>
              </a:spcAft>
              <a:buNone/>
            </a:pPr>
            <a:r>
              <a:rPr lang="id" sz="1800">
                <a:solidFill>
                  <a:schemeClr val="accent3"/>
                </a:solidFill>
              </a:rPr>
              <a:t>Memiliki beberapa tabel fakta, juga dikenal sebagai </a:t>
            </a:r>
            <a:r>
              <a:rPr i="1" lang="id" sz="1800">
                <a:solidFill>
                  <a:schemeClr val="accent3"/>
                </a:solidFill>
              </a:rPr>
              <a:t>galaxy schema</a:t>
            </a:r>
            <a:r>
              <a:rPr lang="id" sz="1800">
                <a:solidFill>
                  <a:schemeClr val="accent3"/>
                </a:solidFill>
              </a:rPr>
              <a:t>.</a:t>
            </a:r>
            <a:endParaRPr sz="1800">
              <a:solidFill>
                <a:schemeClr val="accent3"/>
              </a:solidFill>
            </a:endParaRPr>
          </a:p>
          <a:p>
            <a:pPr indent="0" lvl="0" marL="0" rtl="0" algn="l">
              <a:lnSpc>
                <a:spcPct val="115000"/>
              </a:lnSpc>
              <a:spcBef>
                <a:spcPts val="1600"/>
              </a:spcBef>
              <a:spcAft>
                <a:spcPts val="0"/>
              </a:spcAft>
              <a:buNone/>
            </a:pPr>
            <a:r>
              <a:rPr lang="id" sz="1800">
                <a:solidFill>
                  <a:schemeClr val="accent3"/>
                </a:solidFill>
              </a:rPr>
              <a:t>Tabel fakta penjualan sama dengan yang ada dalam skema bintang (star schema).</a:t>
            </a:r>
            <a:endParaRPr sz="1800">
              <a:solidFill>
                <a:schemeClr val="accent3"/>
              </a:solidFill>
            </a:endParaRPr>
          </a:p>
          <a:p>
            <a:pPr indent="0" lvl="0" marL="0" rtl="0" algn="l">
              <a:lnSpc>
                <a:spcPct val="115000"/>
              </a:lnSpc>
              <a:spcBef>
                <a:spcPts val="1600"/>
              </a:spcBef>
              <a:spcAft>
                <a:spcPts val="1600"/>
              </a:spcAft>
              <a:buNone/>
            </a:pPr>
            <a:r>
              <a:rPr lang="id" sz="1800">
                <a:solidFill>
                  <a:schemeClr val="accent3"/>
                </a:solidFill>
              </a:rPr>
              <a:t>Tabel fakta pengiriman memiliki lima dimensi, yaitu item_key, time_key, shipper_key, dari_lokasi, ke_lokasi.</a:t>
            </a:r>
            <a:endParaRPr sz="1800">
              <a:solidFill>
                <a:schemeClr val="accent3"/>
              </a:solidFill>
            </a:endParaRPr>
          </a:p>
        </p:txBody>
      </p:sp>
      <p:pic>
        <p:nvPicPr>
          <p:cNvPr id="282" name="Google Shape;282;p54"/>
          <p:cNvPicPr preferRelativeResize="0"/>
          <p:nvPr/>
        </p:nvPicPr>
        <p:blipFill>
          <a:blip r:embed="rId3">
            <a:alphaModFix/>
          </a:blip>
          <a:stretch>
            <a:fillRect/>
          </a:stretch>
        </p:blipFill>
        <p:spPr>
          <a:xfrm>
            <a:off x="4571988" y="1339325"/>
            <a:ext cx="4257675" cy="2562225"/>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55"/>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id" sz="4400"/>
              <a:t>HIRARKI KONSEP</a:t>
            </a:r>
            <a:endParaRPr sz="44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Hirarki Konsep</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
        <p:nvSpPr>
          <p:cNvPr id="293" name="Google Shape;293;p5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400"/>
              <a:t>Hirarki Konsep mendefinisikan urutan pemetaan dari sekumpulan konsep tingkat rendah ke konsep yang lebih tinggi dan lebih umum.</a:t>
            </a:r>
            <a:endParaRPr sz="2400"/>
          </a:p>
          <a:p>
            <a:pPr indent="0" lvl="0" marL="0" rtl="0" algn="l">
              <a:spcBef>
                <a:spcPts val="1600"/>
              </a:spcBef>
              <a:spcAft>
                <a:spcPts val="1600"/>
              </a:spcAft>
              <a:buNone/>
            </a:pPr>
            <a:r>
              <a:t/>
            </a:r>
            <a:endParaRPr sz="24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7"/>
          <p:cNvSpPr txBox="1"/>
          <p:nvPr>
            <p:ph idx="4294967295" type="title"/>
          </p:nvPr>
        </p:nvSpPr>
        <p:spPr>
          <a:xfrm>
            <a:off x="311700" y="1152525"/>
            <a:ext cx="3890100" cy="29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Hirarki Konsep</a:t>
            </a:r>
            <a:endParaRPr sz="3200"/>
          </a:p>
          <a:p>
            <a:pPr indent="0" lvl="0" marL="0" rtl="0" algn="l">
              <a:lnSpc>
                <a:spcPct val="115000"/>
              </a:lnSpc>
              <a:spcBef>
                <a:spcPts val="1600"/>
              </a:spcBef>
              <a:spcAft>
                <a:spcPts val="0"/>
              </a:spcAft>
              <a:buNone/>
            </a:pPr>
            <a:r>
              <a:rPr lang="id" sz="1800">
                <a:solidFill>
                  <a:schemeClr val="accent3"/>
                </a:solidFill>
              </a:rPr>
              <a:t>Misal hirarki konsep untuk dimensi lokasi. Nilai kota untuk lokasi meliputi Vancouver, Toronto, New York, dan Chicago.</a:t>
            </a:r>
            <a:endParaRPr sz="1800">
              <a:solidFill>
                <a:schemeClr val="accent3"/>
              </a:solidFill>
            </a:endParaRPr>
          </a:p>
          <a:p>
            <a:pPr indent="0" lvl="0" marL="0" rtl="0" algn="l">
              <a:lnSpc>
                <a:spcPct val="115000"/>
              </a:lnSpc>
              <a:spcBef>
                <a:spcPts val="1600"/>
              </a:spcBef>
              <a:spcAft>
                <a:spcPts val="0"/>
              </a:spcAft>
              <a:buNone/>
            </a:pPr>
            <a:r>
              <a:rPr lang="id" sz="1800">
                <a:solidFill>
                  <a:schemeClr val="accent3"/>
                </a:solidFill>
              </a:rPr>
              <a:t>Namun, setiap kota dapat dipetakan ke provinsi atau negara bagian tempatnya berada.</a:t>
            </a:r>
            <a:endParaRPr sz="1800">
              <a:solidFill>
                <a:schemeClr val="accent3"/>
              </a:solidFill>
            </a:endParaRPr>
          </a:p>
          <a:p>
            <a:pPr indent="0" lvl="0" marL="0" rtl="0" algn="l">
              <a:lnSpc>
                <a:spcPct val="115000"/>
              </a:lnSpc>
              <a:spcBef>
                <a:spcPts val="1600"/>
              </a:spcBef>
              <a:spcAft>
                <a:spcPts val="1600"/>
              </a:spcAft>
              <a:buNone/>
            </a:pPr>
            <a:r>
              <a:rPr lang="id" sz="1800">
                <a:solidFill>
                  <a:schemeClr val="accent3"/>
                </a:solidFill>
              </a:rPr>
              <a:t>Sebagai contoh, Vancouver dapat dipetakan ke British Columbia, dan Chicago ke Illinois.</a:t>
            </a:r>
            <a:endParaRPr sz="1800">
              <a:solidFill>
                <a:schemeClr val="accent3"/>
              </a:solidFill>
            </a:endParaRPr>
          </a:p>
        </p:txBody>
      </p:sp>
      <p:pic>
        <p:nvPicPr>
          <p:cNvPr id="299" name="Google Shape;299;p57"/>
          <p:cNvPicPr preferRelativeResize="0"/>
          <p:nvPr/>
        </p:nvPicPr>
        <p:blipFill>
          <a:blip r:embed="rId3">
            <a:alphaModFix/>
          </a:blip>
          <a:stretch>
            <a:fillRect/>
          </a:stretch>
        </p:blipFill>
        <p:spPr>
          <a:xfrm>
            <a:off x="4572000" y="1492913"/>
            <a:ext cx="4257675" cy="2255036"/>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58"/>
          <p:cNvSpPr txBox="1"/>
          <p:nvPr>
            <p:ph idx="4294967295" type="title"/>
          </p:nvPr>
        </p:nvSpPr>
        <p:spPr>
          <a:xfrm>
            <a:off x="311700" y="1152525"/>
            <a:ext cx="3890100" cy="29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Hirarki Konsep</a:t>
            </a:r>
            <a:endParaRPr sz="3200"/>
          </a:p>
          <a:p>
            <a:pPr indent="0" lvl="0" marL="0" rtl="0" algn="l">
              <a:lnSpc>
                <a:spcPct val="115000"/>
              </a:lnSpc>
              <a:spcBef>
                <a:spcPts val="1600"/>
              </a:spcBef>
              <a:spcAft>
                <a:spcPts val="1600"/>
              </a:spcAft>
              <a:buNone/>
            </a:pPr>
            <a:r>
              <a:rPr lang="id" sz="1800">
                <a:solidFill>
                  <a:schemeClr val="accent3"/>
                </a:solidFill>
              </a:rPr>
              <a:t>Struktur Hierarki dan Struktur Jaringan Atribut dalam Dimensi Gudang: (a) hirarki untuk lokasi dan (b) jaringan untuk waktu.</a:t>
            </a:r>
            <a:endParaRPr sz="1800">
              <a:solidFill>
                <a:schemeClr val="accent3"/>
              </a:solidFill>
            </a:endParaRPr>
          </a:p>
        </p:txBody>
      </p:sp>
      <p:pic>
        <p:nvPicPr>
          <p:cNvPr id="305" name="Google Shape;305;p58"/>
          <p:cNvPicPr preferRelativeResize="0"/>
          <p:nvPr/>
        </p:nvPicPr>
        <p:blipFill>
          <a:blip r:embed="rId3">
            <a:alphaModFix/>
          </a:blip>
          <a:stretch>
            <a:fillRect/>
          </a:stretch>
        </p:blipFill>
        <p:spPr>
          <a:xfrm>
            <a:off x="4833938" y="1138238"/>
            <a:ext cx="3733800" cy="2867025"/>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59"/>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id" sz="4400"/>
              <a:t>OLAP (Online Analytical Processing)</a:t>
            </a:r>
            <a:endParaRPr sz="44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OLAP</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
        <p:nvSpPr>
          <p:cNvPr id="316" name="Google Shape;316;p60"/>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400"/>
              <a:t>OLAP (Online Analytical Processing) adalah metode komputasi yang memungkinkan pengguna untuk dengan mudah dan selektif mengekstrak dan mengajukan data guna menganalisanya dari berbagai sudut pandang. Kueri bisnis dan analisis OLAP sering digunakan dalam analisis tren, laporan keuangan, peramalan penjualan, perencanaan anggaran, dan tujuan perencanaan lainnya.</a:t>
            </a:r>
            <a:endParaRPr sz="2400"/>
          </a:p>
          <a:p>
            <a:pPr indent="0" lvl="0" marL="0" rtl="0" algn="l">
              <a:spcBef>
                <a:spcPts val="1600"/>
              </a:spcBef>
              <a:spcAft>
                <a:spcPts val="1600"/>
              </a:spcAft>
              <a:buNone/>
            </a:pPr>
            <a:r>
              <a:t/>
            </a:r>
            <a:endParaRPr sz="24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6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Operasi OLAP</a:t>
            </a:r>
            <a:endParaRPr/>
          </a:p>
        </p:txBody>
      </p:sp>
      <p:sp>
        <p:nvSpPr>
          <p:cNvPr id="322" name="Google Shape;322;p6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id"/>
              <a:t>Macam-macam Operasi OLAP</a:t>
            </a:r>
            <a:endParaRPr/>
          </a:p>
        </p:txBody>
      </p:sp>
      <p:sp>
        <p:nvSpPr>
          <p:cNvPr id="323" name="Google Shape;323;p6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id"/>
              <a:t>Drill-down</a:t>
            </a:r>
            <a:endParaRPr/>
          </a:p>
          <a:p>
            <a:pPr indent="-342900" lvl="0" marL="457200" rtl="0" algn="l">
              <a:spcBef>
                <a:spcPts val="1600"/>
              </a:spcBef>
              <a:spcAft>
                <a:spcPts val="0"/>
              </a:spcAft>
              <a:buSzPts val="1800"/>
              <a:buChar char="●"/>
            </a:pPr>
            <a:r>
              <a:rPr lang="id"/>
              <a:t>Roll-up</a:t>
            </a:r>
            <a:endParaRPr/>
          </a:p>
          <a:p>
            <a:pPr indent="-342900" lvl="0" marL="457200" rtl="0" algn="l">
              <a:spcBef>
                <a:spcPts val="1600"/>
              </a:spcBef>
              <a:spcAft>
                <a:spcPts val="0"/>
              </a:spcAft>
              <a:buSzPts val="1800"/>
              <a:buChar char="●"/>
            </a:pPr>
            <a:r>
              <a:rPr lang="id"/>
              <a:t>Slice</a:t>
            </a:r>
            <a:endParaRPr/>
          </a:p>
          <a:p>
            <a:pPr indent="-342900" lvl="0" marL="457200" rtl="0" algn="l">
              <a:spcBef>
                <a:spcPts val="1600"/>
              </a:spcBef>
              <a:spcAft>
                <a:spcPts val="0"/>
              </a:spcAft>
              <a:buSzPts val="1800"/>
              <a:buChar char="●"/>
            </a:pPr>
            <a:r>
              <a:rPr lang="id"/>
              <a:t>Dice</a:t>
            </a:r>
            <a:endParaRPr/>
          </a:p>
          <a:p>
            <a:pPr indent="-342900" lvl="0" marL="457200" rtl="0" algn="l">
              <a:spcBef>
                <a:spcPts val="1600"/>
              </a:spcBef>
              <a:spcAft>
                <a:spcPts val="1600"/>
              </a:spcAft>
              <a:buSzPts val="1800"/>
              <a:buChar char="●"/>
            </a:pPr>
            <a:r>
              <a:rPr lang="id"/>
              <a:t>Pivot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62"/>
          <p:cNvSpPr txBox="1"/>
          <p:nvPr>
            <p:ph idx="4294967295" type="title"/>
          </p:nvPr>
        </p:nvSpPr>
        <p:spPr>
          <a:xfrm>
            <a:off x="311700" y="1152525"/>
            <a:ext cx="4437300" cy="29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Drill Down</a:t>
            </a:r>
            <a:endParaRPr sz="3200"/>
          </a:p>
          <a:p>
            <a:pPr indent="0" lvl="0" marL="0" rtl="0" algn="l">
              <a:spcBef>
                <a:spcPts val="1600"/>
              </a:spcBef>
              <a:spcAft>
                <a:spcPts val="0"/>
              </a:spcAft>
              <a:buNone/>
            </a:pPr>
            <a:r>
              <a:rPr lang="id" sz="1800">
                <a:solidFill>
                  <a:schemeClr val="accent3"/>
                </a:solidFill>
              </a:rPr>
              <a:t>D</a:t>
            </a:r>
            <a:r>
              <a:rPr lang="id" sz="1800">
                <a:solidFill>
                  <a:schemeClr val="accent3"/>
                </a:solidFill>
              </a:rPr>
              <a:t>ata yang kurang terperinci dikonversi menjadi data yang sangat terperinci. Ini dapat dilakukan dengan:</a:t>
            </a:r>
            <a:endParaRPr sz="1800">
              <a:solidFill>
                <a:schemeClr val="accent3"/>
              </a:solidFill>
            </a:endParaRPr>
          </a:p>
          <a:p>
            <a:pPr indent="-342900" lvl="0" marL="457200" rtl="0" algn="l">
              <a:lnSpc>
                <a:spcPct val="115000"/>
              </a:lnSpc>
              <a:spcBef>
                <a:spcPts val="1600"/>
              </a:spcBef>
              <a:spcAft>
                <a:spcPts val="0"/>
              </a:spcAft>
              <a:buClr>
                <a:schemeClr val="accent3"/>
              </a:buClr>
              <a:buSzPts val="1800"/>
              <a:buAutoNum type="arabicPeriod"/>
            </a:pPr>
            <a:r>
              <a:rPr lang="id" sz="1800">
                <a:solidFill>
                  <a:schemeClr val="accent3"/>
                </a:solidFill>
              </a:rPr>
              <a:t>Pergi ke bawah dalam hierarki konsep</a:t>
            </a:r>
            <a:endParaRPr sz="1800">
              <a:solidFill>
                <a:schemeClr val="accent3"/>
              </a:solidFill>
            </a:endParaRPr>
          </a:p>
          <a:p>
            <a:pPr indent="-342900" lvl="0" marL="457200" rtl="0" algn="l">
              <a:lnSpc>
                <a:spcPct val="115000"/>
              </a:lnSpc>
              <a:spcBef>
                <a:spcPts val="0"/>
              </a:spcBef>
              <a:spcAft>
                <a:spcPts val="0"/>
              </a:spcAft>
              <a:buClr>
                <a:schemeClr val="accent3"/>
              </a:buClr>
              <a:buSzPts val="1800"/>
              <a:buAutoNum type="arabicPeriod"/>
            </a:pPr>
            <a:r>
              <a:rPr lang="id" sz="1800">
                <a:solidFill>
                  <a:schemeClr val="accent3"/>
                </a:solidFill>
              </a:rPr>
              <a:t>Menambah dimensi baru</a:t>
            </a:r>
            <a:endParaRPr sz="1800">
              <a:solidFill>
                <a:schemeClr val="accent3"/>
              </a:solidFill>
            </a:endParaRPr>
          </a:p>
          <a:p>
            <a:pPr indent="0" lvl="0" marL="0" rtl="0" algn="l">
              <a:lnSpc>
                <a:spcPct val="115000"/>
              </a:lnSpc>
              <a:spcBef>
                <a:spcPts val="1600"/>
              </a:spcBef>
              <a:spcAft>
                <a:spcPts val="1600"/>
              </a:spcAft>
              <a:buNone/>
            </a:pPr>
            <a:r>
              <a:rPr lang="id" sz="1800">
                <a:solidFill>
                  <a:schemeClr val="accent3"/>
                </a:solidFill>
              </a:rPr>
              <a:t>Contoh, operasi drill-down dilakukan dengan memindah ke bawah dalam hierarki konsep dimensi Waktu (Kuartal -&gt; Bulan).</a:t>
            </a:r>
            <a:endParaRPr sz="1800">
              <a:solidFill>
                <a:schemeClr val="accent3"/>
              </a:solidFill>
            </a:endParaRPr>
          </a:p>
        </p:txBody>
      </p:sp>
      <p:pic>
        <p:nvPicPr>
          <p:cNvPr id="329" name="Google Shape;329;p62"/>
          <p:cNvPicPr preferRelativeResize="0"/>
          <p:nvPr/>
        </p:nvPicPr>
        <p:blipFill>
          <a:blip r:embed="rId3">
            <a:alphaModFix/>
          </a:blip>
          <a:stretch>
            <a:fillRect/>
          </a:stretch>
        </p:blipFill>
        <p:spPr>
          <a:xfrm>
            <a:off x="5521688" y="1119188"/>
            <a:ext cx="2333625" cy="29051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63"/>
          <p:cNvSpPr txBox="1"/>
          <p:nvPr>
            <p:ph idx="4294967295" type="title"/>
          </p:nvPr>
        </p:nvSpPr>
        <p:spPr>
          <a:xfrm>
            <a:off x="311700" y="1152525"/>
            <a:ext cx="4437300" cy="29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Roll Up</a:t>
            </a:r>
            <a:endParaRPr sz="3200"/>
          </a:p>
          <a:p>
            <a:pPr indent="0" lvl="0" marL="0" rtl="0" algn="l">
              <a:lnSpc>
                <a:spcPct val="115000"/>
              </a:lnSpc>
              <a:spcBef>
                <a:spcPts val="1600"/>
              </a:spcBef>
              <a:spcAft>
                <a:spcPts val="0"/>
              </a:spcAft>
              <a:buNone/>
            </a:pPr>
            <a:r>
              <a:rPr lang="id" sz="1800">
                <a:solidFill>
                  <a:schemeClr val="accent3"/>
                </a:solidFill>
              </a:rPr>
              <a:t>Kebalikan dari operasi drill-down. Ini melakukan agregasi pada kubus OLAP. Ini dapat dilakukan dengan:</a:t>
            </a:r>
            <a:endParaRPr sz="1800">
              <a:solidFill>
                <a:schemeClr val="accent3"/>
              </a:solidFill>
            </a:endParaRPr>
          </a:p>
          <a:p>
            <a:pPr indent="-342900" lvl="0" marL="457200" rtl="0" algn="l">
              <a:lnSpc>
                <a:spcPct val="115000"/>
              </a:lnSpc>
              <a:spcBef>
                <a:spcPts val="1600"/>
              </a:spcBef>
              <a:spcAft>
                <a:spcPts val="0"/>
              </a:spcAft>
              <a:buClr>
                <a:schemeClr val="accent3"/>
              </a:buClr>
              <a:buSzPts val="1800"/>
              <a:buAutoNum type="arabicPeriod"/>
            </a:pPr>
            <a:r>
              <a:rPr lang="id" sz="1800">
                <a:solidFill>
                  <a:schemeClr val="accent3"/>
                </a:solidFill>
              </a:rPr>
              <a:t>Naik ke atas dalam hierarki konsep</a:t>
            </a:r>
            <a:endParaRPr sz="1800">
              <a:solidFill>
                <a:schemeClr val="accent3"/>
              </a:solidFill>
            </a:endParaRPr>
          </a:p>
          <a:p>
            <a:pPr indent="-342900" lvl="0" marL="457200" rtl="0" algn="l">
              <a:lnSpc>
                <a:spcPct val="115000"/>
              </a:lnSpc>
              <a:spcBef>
                <a:spcPts val="0"/>
              </a:spcBef>
              <a:spcAft>
                <a:spcPts val="0"/>
              </a:spcAft>
              <a:buClr>
                <a:schemeClr val="accent3"/>
              </a:buClr>
              <a:buSzPts val="1800"/>
              <a:buAutoNum type="arabicPeriod"/>
            </a:pPr>
            <a:r>
              <a:rPr lang="id" sz="1800">
                <a:solidFill>
                  <a:schemeClr val="accent3"/>
                </a:solidFill>
              </a:rPr>
              <a:t>Mengurangi dimensi</a:t>
            </a:r>
            <a:endParaRPr sz="1800">
              <a:solidFill>
                <a:schemeClr val="accent3"/>
              </a:solidFill>
            </a:endParaRPr>
          </a:p>
          <a:p>
            <a:pPr indent="0" lvl="0" marL="0" rtl="0" algn="l">
              <a:lnSpc>
                <a:spcPct val="115000"/>
              </a:lnSpc>
              <a:spcBef>
                <a:spcPts val="1600"/>
              </a:spcBef>
              <a:spcAft>
                <a:spcPts val="1600"/>
              </a:spcAft>
              <a:buNone/>
            </a:pPr>
            <a:r>
              <a:rPr lang="id" sz="1800">
                <a:solidFill>
                  <a:schemeClr val="accent3"/>
                </a:solidFill>
              </a:rPr>
              <a:t>Contoh, operasi roll-up dilakukan dengan naik ke atas dalam hierarki konsep dimensi Lokasi (Kota -&gt; Negara).</a:t>
            </a:r>
            <a:endParaRPr sz="1800">
              <a:solidFill>
                <a:schemeClr val="accent3"/>
              </a:solidFill>
            </a:endParaRPr>
          </a:p>
        </p:txBody>
      </p:sp>
      <p:pic>
        <p:nvPicPr>
          <p:cNvPr id="335" name="Google Shape;335;p63"/>
          <p:cNvPicPr preferRelativeResize="0"/>
          <p:nvPr/>
        </p:nvPicPr>
        <p:blipFill>
          <a:blip r:embed="rId3">
            <a:alphaModFix/>
          </a:blip>
          <a:stretch>
            <a:fillRect/>
          </a:stretch>
        </p:blipFill>
        <p:spPr>
          <a:xfrm>
            <a:off x="5416925" y="1496475"/>
            <a:ext cx="2543175" cy="2247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Latar Belakang</a:t>
            </a:r>
            <a:endParaRPr sz="3600"/>
          </a:p>
        </p:txBody>
      </p:sp>
      <p:sp>
        <p:nvSpPr>
          <p:cNvPr id="125" name="Google Shape;125;p28"/>
          <p:cNvSpPr txBox="1"/>
          <p:nvPr>
            <p:ph idx="1" type="body"/>
          </p:nvPr>
        </p:nvSpPr>
        <p:spPr>
          <a:xfrm>
            <a:off x="311700" y="1262400"/>
            <a:ext cx="8520600" cy="261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Data Cube penting dalam dunia teknologi dan bisnis karena memungkinkan analisis data multidimensional yang mendalam, pengambilan keputusan cepat, optimasi operasional, personalisasi produk, penemuan wawasan baru, penanganan Big Data, dan menjaga keamanan data. Data Cibe membantu organisasi menjadi lebih efisien, inovatif, dan kompetitif.</a:t>
            </a:r>
            <a:endParaRPr sz="24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64"/>
          <p:cNvSpPr txBox="1"/>
          <p:nvPr>
            <p:ph idx="4294967295" type="title"/>
          </p:nvPr>
        </p:nvSpPr>
        <p:spPr>
          <a:xfrm>
            <a:off x="311700" y="1152525"/>
            <a:ext cx="4437300" cy="29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Dice</a:t>
            </a:r>
            <a:endParaRPr sz="3200"/>
          </a:p>
          <a:p>
            <a:pPr indent="0" lvl="0" marL="0" rtl="0" algn="l">
              <a:lnSpc>
                <a:spcPct val="115000"/>
              </a:lnSpc>
              <a:spcBef>
                <a:spcPts val="1600"/>
              </a:spcBef>
              <a:spcAft>
                <a:spcPts val="0"/>
              </a:spcAft>
              <a:buNone/>
            </a:pPr>
            <a:r>
              <a:rPr lang="id" sz="1800">
                <a:solidFill>
                  <a:schemeClr val="accent3"/>
                </a:solidFill>
              </a:rPr>
              <a:t>Operasi Ini memilih sub-kubus dari kubus OLAP dengan memilih dua atau lebih dimensi. Contoh, sebuah sub-kubus dipilih dengan memilih dimensi-dimensi berikut dengan kriteria:</a:t>
            </a:r>
            <a:endParaRPr sz="1800">
              <a:solidFill>
                <a:schemeClr val="accent3"/>
              </a:solidFill>
            </a:endParaRPr>
          </a:p>
          <a:p>
            <a:pPr indent="-342900" lvl="0" marL="457200" rtl="0" algn="l">
              <a:lnSpc>
                <a:spcPct val="115000"/>
              </a:lnSpc>
              <a:spcBef>
                <a:spcPts val="1600"/>
              </a:spcBef>
              <a:spcAft>
                <a:spcPts val="0"/>
              </a:spcAft>
              <a:buClr>
                <a:schemeClr val="accent3"/>
              </a:buClr>
              <a:buSzPts val="1800"/>
              <a:buChar char="-"/>
            </a:pPr>
            <a:r>
              <a:rPr lang="id" sz="1800">
                <a:solidFill>
                  <a:schemeClr val="accent3"/>
                </a:solidFill>
              </a:rPr>
              <a:t>Lokasi = "Delhi" atau "Kolkata"</a:t>
            </a:r>
            <a:endParaRPr sz="1800">
              <a:solidFill>
                <a:schemeClr val="accent3"/>
              </a:solidFill>
            </a:endParaRPr>
          </a:p>
          <a:p>
            <a:pPr indent="-342900" lvl="0" marL="457200" rtl="0" algn="l">
              <a:lnSpc>
                <a:spcPct val="115000"/>
              </a:lnSpc>
              <a:spcBef>
                <a:spcPts val="0"/>
              </a:spcBef>
              <a:spcAft>
                <a:spcPts val="0"/>
              </a:spcAft>
              <a:buClr>
                <a:schemeClr val="accent3"/>
              </a:buClr>
              <a:buSzPts val="1800"/>
              <a:buChar char="-"/>
            </a:pPr>
            <a:r>
              <a:rPr lang="id" sz="1800">
                <a:solidFill>
                  <a:schemeClr val="accent3"/>
                </a:solidFill>
              </a:rPr>
              <a:t>Waktu = "Q1" atau "Q2"</a:t>
            </a:r>
            <a:endParaRPr sz="1800">
              <a:solidFill>
                <a:schemeClr val="accent3"/>
              </a:solidFill>
            </a:endParaRPr>
          </a:p>
          <a:p>
            <a:pPr indent="-342900" lvl="0" marL="457200" rtl="0" algn="l">
              <a:lnSpc>
                <a:spcPct val="115000"/>
              </a:lnSpc>
              <a:spcBef>
                <a:spcPts val="0"/>
              </a:spcBef>
              <a:spcAft>
                <a:spcPts val="0"/>
              </a:spcAft>
              <a:buClr>
                <a:schemeClr val="accent3"/>
              </a:buClr>
              <a:buSzPts val="1800"/>
              <a:buChar char="-"/>
            </a:pPr>
            <a:r>
              <a:rPr lang="id" sz="1800">
                <a:solidFill>
                  <a:schemeClr val="accent3"/>
                </a:solidFill>
              </a:rPr>
              <a:t>Item = "Mobil" atau "Bus"</a:t>
            </a:r>
            <a:endParaRPr sz="1800">
              <a:solidFill>
                <a:schemeClr val="accent3"/>
              </a:solidFill>
            </a:endParaRPr>
          </a:p>
        </p:txBody>
      </p:sp>
      <p:pic>
        <p:nvPicPr>
          <p:cNvPr id="341" name="Google Shape;341;p64"/>
          <p:cNvPicPr preferRelativeResize="0"/>
          <p:nvPr/>
        </p:nvPicPr>
        <p:blipFill>
          <a:blip r:embed="rId3">
            <a:alphaModFix/>
          </a:blip>
          <a:stretch>
            <a:fillRect/>
          </a:stretch>
        </p:blipFill>
        <p:spPr>
          <a:xfrm>
            <a:off x="5526463" y="1638300"/>
            <a:ext cx="2324100" cy="18669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pic>
        <p:nvPicPr>
          <p:cNvPr id="346" name="Google Shape;346;p65"/>
          <p:cNvPicPr preferRelativeResize="0"/>
          <p:nvPr/>
        </p:nvPicPr>
        <p:blipFill>
          <a:blip r:embed="rId3">
            <a:alphaModFix/>
          </a:blip>
          <a:stretch>
            <a:fillRect/>
          </a:stretch>
        </p:blipFill>
        <p:spPr>
          <a:xfrm>
            <a:off x="5340738" y="1458375"/>
            <a:ext cx="2695575" cy="2324100"/>
          </a:xfrm>
          <a:prstGeom prst="rect">
            <a:avLst/>
          </a:prstGeom>
          <a:noFill/>
          <a:ln>
            <a:noFill/>
          </a:ln>
        </p:spPr>
      </p:pic>
      <p:sp>
        <p:nvSpPr>
          <p:cNvPr id="347" name="Google Shape;347;p65"/>
          <p:cNvSpPr txBox="1"/>
          <p:nvPr>
            <p:ph idx="4294967295" type="title"/>
          </p:nvPr>
        </p:nvSpPr>
        <p:spPr>
          <a:xfrm>
            <a:off x="311700" y="1152525"/>
            <a:ext cx="4437300" cy="29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Slice</a:t>
            </a:r>
            <a:endParaRPr sz="3200"/>
          </a:p>
          <a:p>
            <a:pPr indent="0" lvl="0" marL="0" rtl="0" algn="l">
              <a:lnSpc>
                <a:spcPct val="115000"/>
              </a:lnSpc>
              <a:spcBef>
                <a:spcPts val="1600"/>
              </a:spcBef>
              <a:spcAft>
                <a:spcPts val="1600"/>
              </a:spcAft>
              <a:buNone/>
            </a:pPr>
            <a:r>
              <a:rPr lang="id" sz="1800">
                <a:solidFill>
                  <a:schemeClr val="accent3"/>
                </a:solidFill>
              </a:rPr>
              <a:t>Operasi Ini memilih satu dimensi dari kubus OLAP yang menghasilkan pembuatan sub-kubus baru. Contoh, Slice dilakukan pada dimensi Waktu = "Q1".</a:t>
            </a:r>
            <a:endParaRPr sz="1800">
              <a:solidFill>
                <a:schemeClr val="accent3"/>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66"/>
          <p:cNvSpPr txBox="1"/>
          <p:nvPr>
            <p:ph idx="4294967295" type="title"/>
          </p:nvPr>
        </p:nvSpPr>
        <p:spPr>
          <a:xfrm>
            <a:off x="311700" y="1152525"/>
            <a:ext cx="4437300" cy="29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sz="3200"/>
              <a:t>Pivot</a:t>
            </a:r>
            <a:endParaRPr sz="3200"/>
          </a:p>
          <a:p>
            <a:pPr indent="0" lvl="0" marL="0" rtl="0" algn="l">
              <a:lnSpc>
                <a:spcPct val="115000"/>
              </a:lnSpc>
              <a:spcBef>
                <a:spcPts val="1600"/>
              </a:spcBef>
              <a:spcAft>
                <a:spcPts val="1600"/>
              </a:spcAft>
              <a:buNone/>
            </a:pPr>
            <a:r>
              <a:rPr lang="id" sz="1800">
                <a:solidFill>
                  <a:schemeClr val="accent3"/>
                </a:solidFill>
              </a:rPr>
              <a:t>Dikenal sebagai operasi rotasi karena memutar tampilan saat ini untuk mendapatkan tampilan representasi yang baru. Dalam sub-kubus yang diperoleh setelah operasi Slice, melakukan operasi pivot memberikan tampilan yang baru darinya.</a:t>
            </a:r>
            <a:endParaRPr sz="1800">
              <a:solidFill>
                <a:schemeClr val="accent3"/>
              </a:solidFill>
            </a:endParaRPr>
          </a:p>
        </p:txBody>
      </p:sp>
      <p:pic>
        <p:nvPicPr>
          <p:cNvPr id="353" name="Google Shape;353;p66"/>
          <p:cNvPicPr preferRelativeResize="0"/>
          <p:nvPr/>
        </p:nvPicPr>
        <p:blipFill>
          <a:blip r:embed="rId3">
            <a:alphaModFix/>
          </a:blip>
          <a:stretch>
            <a:fillRect/>
          </a:stretch>
        </p:blipFill>
        <p:spPr>
          <a:xfrm>
            <a:off x="5650313" y="1590675"/>
            <a:ext cx="2076450" cy="196215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67"/>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id" sz="4400"/>
              <a:t>IMPLEMENTASI NYATA DATA CUBE TECHNOLOGY</a:t>
            </a:r>
            <a:endParaRPr sz="44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6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Implementasi : Sumber</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
        <p:nvSpPr>
          <p:cNvPr id="364" name="Google Shape;364;p68"/>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2400"/>
              <a:t>Dikutip dari Dr. Omid Shabestari, Director of Health Analytics dan Shea Jessee, Team Lead, dari Carilion Clinic.</a:t>
            </a:r>
            <a:endParaRPr sz="2400"/>
          </a:p>
          <a:p>
            <a:pPr indent="0" lvl="0" marL="0" rtl="0" algn="l">
              <a:spcBef>
                <a:spcPts val="1600"/>
              </a:spcBef>
              <a:spcAft>
                <a:spcPts val="1600"/>
              </a:spcAft>
              <a:buNone/>
            </a:pPr>
            <a:r>
              <a:rPr lang="id" sz="2400"/>
              <a:t>Implementasi</a:t>
            </a:r>
            <a:r>
              <a:rPr lang="id" sz="2400"/>
              <a:t> Data Cube dilakukan di Carilion Clinic, Virginia, Amerika Serikat.</a:t>
            </a:r>
            <a:endParaRPr sz="24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Implementasi : Health Data Cube</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
        <p:nvSpPr>
          <p:cNvPr id="370" name="Google Shape;370;p69"/>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Implementasi "Health Data Cube" di Carilion Clinic, dengan fokus pada penggunaan data cube dalam analitik kesehatan. Data cube digunakan untuk menjawab pertanyaan penting, seperti rata-rata jumlah pesanan obat per kunjungan pasien dan peringkat kepuasan pasien. Implementasi data cube ini memungkinkan akses lebih cepat dan efisien ke data yang sebelumnya hanya tersedia melalui alat pelaporan.</a:t>
            </a:r>
            <a:endParaRPr sz="24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7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Implementasi : Cara Kerja</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
        <p:nvSpPr>
          <p:cNvPr id="376" name="Google Shape;376;p70"/>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Data cube ini dibangun di atas data dari berbagai sumber, termasuk data rekam medis elektronik (EMR), survei kepuasan pasien, dan data lainnya. Memungkinkan perhitungan agregat dan perbandingan data dengan cepat. Data cube diproses setiap malam sehingga data yang tersedia selalu up-to-date dalam waktu 24 jam. Dapat digunakan dengan berbagai alat analisis, seperti lembar kerja dan alat visualisasi data.</a:t>
            </a:r>
            <a:endParaRPr sz="24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Implementasi : Kesimpulan</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
        <p:nvSpPr>
          <p:cNvPr id="382" name="Google Shape;382;p71"/>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Pengembangan data warehouse dan data cube memerlukan perubahan organisasi, termasuk pendirian dewan pengaturan data dan kelompok pengurus data. Cube ini bertujuan untuk menjadi sumber data tunggal dalam organisasi dan mendukung pengambilan keputusan yang lebih baik.</a:t>
            </a:r>
            <a:endParaRPr sz="24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72"/>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id" sz="4400"/>
              <a:t>KESIMPULAN</a:t>
            </a:r>
            <a:endParaRPr sz="44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Kesimpulan</a:t>
            </a:r>
            <a:endParaRPr sz="3600"/>
          </a:p>
        </p:txBody>
      </p:sp>
      <p:sp>
        <p:nvSpPr>
          <p:cNvPr id="393" name="Google Shape;393;p73"/>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Data Cube adalah konsep yang mewakili representasi multidimensional dari data, memungkinkan penyimpanan dan analisis data dari berbagai dimensi seperti waktu, lokasi, dan atribut lainnya. </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9"/>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id" sz="4400"/>
              <a:t>MENGENAL DATA CUBE TECHNOLOGY</a:t>
            </a:r>
            <a:endParaRPr sz="4400"/>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7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Kesimpulan</a:t>
            </a:r>
            <a:endParaRPr sz="3600"/>
          </a:p>
        </p:txBody>
      </p:sp>
      <p:sp>
        <p:nvSpPr>
          <p:cNvPr id="399" name="Google Shape;399;p74"/>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Data Cube memungkinkan pengguna untuk melihat data dari berbagai sudut pandang dan menggabungkan konsep hirarki dalam analisis. Berhubungan erat dengan OLAP, yang memungkinkan pengguna menjelajahi dan menganalisis data dengan lebih mendalam, membuat keputusan yang lebih baik, dan merespons perubahan dengan lebih cepat dalam berbagai konteks bisnis dan ilmiah.</a:t>
            </a:r>
            <a:endParaRPr sz="24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75"/>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id"/>
              <a:t>Terima Kasih</a:t>
            </a:r>
            <a:endParaRPr sz="4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30"/>
          <p:cNvSpPr txBox="1"/>
          <p:nvPr>
            <p:ph type="title"/>
          </p:nvPr>
        </p:nvSpPr>
        <p:spPr>
          <a:xfrm>
            <a:off x="265500" y="181695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Apa Itu Data Cube?</a:t>
            </a:r>
            <a:endParaRPr/>
          </a:p>
        </p:txBody>
      </p:sp>
      <p:sp>
        <p:nvSpPr>
          <p:cNvPr id="136" name="Google Shape;136;p3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id" sz="2400"/>
              <a:t>Data Cube adalah representasi multidimensional dari data yang memungkinkan penyimpanan, analisis, dan pemahaman yang lebih baik tentang data.</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Apa Itu Data Cube</a:t>
            </a:r>
            <a:endParaRPr sz="3600"/>
          </a:p>
        </p:txBody>
      </p:sp>
      <p:sp>
        <p:nvSpPr>
          <p:cNvPr id="142" name="Google Shape;142;p31"/>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Dalam Data Cube, data diorganisir dalam bentuk tabel tiga dimensi atau lebih, di mana masing-masing dimensi mewakili atribut atau variabel tertentu. Ini memungkinkan pemodelan dan analisis data yang lebih kompleks daripada yang dapat dicapai dengan pendekatan tabel datar.</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600"/>
              <a:t>Apa Itu Data Cube</a:t>
            </a:r>
            <a:endParaRPr sz="3600"/>
          </a:p>
        </p:txBody>
      </p:sp>
      <p:sp>
        <p:nvSpPr>
          <p:cNvPr id="148" name="Google Shape;148;p32"/>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2400"/>
              <a:t>Data Cube sering digunakan dalam sistem OLAP untuk analisis data interaktif yang efisien. Ini memungkinkan pengguna untuk melakukan operasi seperti slicing, dicing, dan pivoting untuk mendapatkan wawasan dari data yang kompleks.</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33"/>
          <p:cNvSpPr txBox="1"/>
          <p:nvPr>
            <p:ph type="title"/>
          </p:nvPr>
        </p:nvSpPr>
        <p:spPr>
          <a:xfrm>
            <a:off x="265500" y="181695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id"/>
              <a:t>Cara Kerja Data Cube</a:t>
            </a:r>
            <a:endParaRPr/>
          </a:p>
        </p:txBody>
      </p:sp>
      <p:sp>
        <p:nvSpPr>
          <p:cNvPr id="154" name="Google Shape;154;p3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id" sz="2400"/>
              <a:t>Pengumpulan Data, Pemilihan Dimensi, Mengisi Data Cube, Pengolahan dan Agregasi, Analisis Data, Visualisasi, Pengambilan Keputusan, Penyimpanan dan Pemeliharaan</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